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51" r:id="rId2"/>
  </p:sldMasterIdLst>
  <p:notesMasterIdLst>
    <p:notesMasterId r:id="rId9"/>
  </p:notesMasterIdLst>
  <p:sldIdLst>
    <p:sldId id="404" r:id="rId3"/>
    <p:sldId id="485" r:id="rId4"/>
    <p:sldId id="481" r:id="rId5"/>
    <p:sldId id="476" r:id="rId6"/>
    <p:sldId id="486" r:id="rId7"/>
    <p:sldId id="474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3366"/>
    <a:srgbClr val="FF33CC"/>
    <a:srgbClr val="FF66CC"/>
    <a:srgbClr val="FF99CC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3113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1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7624D206-D7B0-4FDB-BC36-9CD29D39CB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640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2F38B-E96A-4B09-8820-A1D01E71E0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7FAD4-0201-45DA-BE5E-2DB19007FD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6B92D-4251-4EF4-93E3-A12A9AB014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E9A9B2B-62EE-4816-AA33-E8E0711182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953878D-8462-4ADD-AA6E-55A9AB60C0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D8C1C3-B902-47E7-B2C7-F4C4F86F9F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7273F7-4167-4CC7-B173-F7685CA130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A053531-68F8-498E-B662-847C127087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D979E19-19D1-40A3-85CE-8ADE78A2C3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A01F35-DC2F-454D-9E8D-AA556762A5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D430E1F-1DC2-4056-95D7-0592C368AC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97749-1802-451E-9127-44283314F1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FD0A3D-7379-498E-9E27-EF4466923B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F787367-14FB-42D3-A16A-32163B2097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9C77955-4596-4227-9A2C-5DE68F0897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1CDF9-915C-47C0-A002-09B5189DC8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34F2D-7740-4C81-8247-D8F9C92729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B5587-F325-4AFE-8261-126AFEAF75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1D0C7-107B-4002-BB9B-A923DD8CFC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CB709-6F1C-41E1-8527-2605D4D829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C3665-5253-4A38-8569-D0CD218DE3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FEB97-B67F-4F45-8FDF-1E79F3FAE8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9849C675-4290-4B9D-B834-4E1DB34268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62819F5-78F4-4206-A152-0F48274D19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tonella.mencacci@unipg.i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o.brancorsini@unipg.it" TargetMode="External"/><Relationship Id="rId2" Type="http://schemas.openxmlformats.org/officeDocument/2006/relationships/hyperlink" Target="mailto:antonella.mencacci@unipg.it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mailto:Bereshchenko@unipg.it" TargetMode="External"/><Relationship Id="rId4" Type="http://schemas.openxmlformats.org/officeDocument/2006/relationships/hyperlink" Target="mailto:paolo.gorello@unipg.i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o.brancorsini@unipg.it" TargetMode="External"/><Relationship Id="rId2" Type="http://schemas.openxmlformats.org/officeDocument/2006/relationships/hyperlink" Target="mailto:antonella.mencacci@unipg.it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mailto:Bereshchenko@unipg.it" TargetMode="External"/><Relationship Id="rId4" Type="http://schemas.openxmlformats.org/officeDocument/2006/relationships/hyperlink" Target="mailto:paolo.gorello@unipg.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asellaDiTesto 3"/>
          <p:cNvSpPr txBox="1">
            <a:spLocks noChangeArrowheads="1"/>
          </p:cNvSpPr>
          <p:nvPr/>
        </p:nvSpPr>
        <p:spPr bwMode="auto">
          <a:xfrm>
            <a:off x="179388" y="3630503"/>
            <a:ext cx="89646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dirty="0" smtClean="0"/>
              <a:t>Coordinatore: prof Antonella Mencacci</a:t>
            </a:r>
          </a:p>
          <a:p>
            <a:pPr eaLnBrk="0" hangingPunct="0"/>
            <a:endParaRPr lang="it-IT" dirty="0"/>
          </a:p>
          <a:p>
            <a:pPr eaLnBrk="0" hangingPunct="0"/>
            <a:r>
              <a:rPr lang="it-IT" dirty="0" smtClean="0"/>
              <a:t>Dipartimento </a:t>
            </a:r>
            <a:r>
              <a:rPr lang="it-IT" dirty="0"/>
              <a:t>di Medicina </a:t>
            </a:r>
            <a:r>
              <a:rPr lang="it-IT" dirty="0" smtClean="0"/>
              <a:t>Sperimentale, Sez</a:t>
            </a:r>
            <a:r>
              <a:rPr lang="it-IT" dirty="0"/>
              <a:t>. </a:t>
            </a:r>
            <a:r>
              <a:rPr lang="it-IT" dirty="0" smtClean="0"/>
              <a:t>Microbiologia</a:t>
            </a:r>
            <a:endParaRPr lang="it-IT" dirty="0"/>
          </a:p>
          <a:p>
            <a:pPr eaLnBrk="0" hangingPunct="0"/>
            <a:endParaRPr lang="it-IT" dirty="0"/>
          </a:p>
          <a:p>
            <a:pPr eaLnBrk="0" hangingPunct="0"/>
            <a:r>
              <a:rPr lang="it-IT" dirty="0" smtClean="0"/>
              <a:t>e-mail</a:t>
            </a:r>
            <a:r>
              <a:rPr lang="it-IT" dirty="0"/>
              <a:t>: </a:t>
            </a:r>
            <a:r>
              <a:rPr lang="it-IT" u="sng" dirty="0" smtClean="0">
                <a:solidFill>
                  <a:srgbClr val="0070C0"/>
                </a:solidFill>
                <a:hlinkClick r:id="rId2"/>
              </a:rPr>
              <a:t>antonella.mencacci@unipg.it</a:t>
            </a:r>
            <a:endParaRPr lang="it-IT" u="sng" dirty="0" smtClean="0">
              <a:solidFill>
                <a:srgbClr val="0070C0"/>
              </a:solidFill>
            </a:endParaRPr>
          </a:p>
          <a:p>
            <a:pPr eaLnBrk="0" hangingPunct="0"/>
            <a:endParaRPr lang="it-IT" dirty="0" smtClean="0"/>
          </a:p>
          <a:p>
            <a:pPr eaLnBrk="0" hangingPunct="0"/>
            <a:r>
              <a:rPr lang="it-IT" dirty="0" smtClean="0"/>
              <a:t>Telefono: 075 578 4277/4285 </a:t>
            </a:r>
          </a:p>
        </p:txBody>
      </p:sp>
      <p:sp>
        <p:nvSpPr>
          <p:cNvPr id="79875" name="Text Box 5"/>
          <p:cNvSpPr txBox="1">
            <a:spLocks noChangeArrowheads="1"/>
          </p:cNvSpPr>
          <p:nvPr/>
        </p:nvSpPr>
        <p:spPr bwMode="auto">
          <a:xfrm>
            <a:off x="2051050" y="297334"/>
            <a:ext cx="53292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Corso integrato di </a:t>
            </a:r>
          </a:p>
          <a:p>
            <a:pPr algn="ctr" eaLnBrk="0" hangingPunct="0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alt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Medicina di Laboratorio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 eaLnBrk="0" hangingPunct="0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Anno Accademico 2016-17</a:t>
            </a:r>
          </a:p>
        </p:txBody>
      </p:sp>
      <p:pic>
        <p:nvPicPr>
          <p:cNvPr id="798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6850" y="1614488"/>
            <a:ext cx="1309687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egnaposto contenuto 2"/>
          <p:cNvSpPr>
            <a:spLocks noGrp="1"/>
          </p:cNvSpPr>
          <p:nvPr>
            <p:ph idx="1"/>
          </p:nvPr>
        </p:nvSpPr>
        <p:spPr>
          <a:xfrm>
            <a:off x="457200" y="127952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  <a:tabLst>
                <a:tab pos="1317625" algn="l"/>
              </a:tabLst>
            </a:pP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Medicina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tabLst>
                <a:tab pos="1317625" algn="l"/>
              </a:tabLst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tabLst>
                <a:tab pos="1317625" algn="l"/>
              </a:tabLst>
            </a:pP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Studio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delle alterazioni che si verificano a livello cellulare e molecolare nel corso della malattia, avvalendosi di molteplici metodologie (Biochimiche, Molecolari, Istologiche  e Microbiologiche), per </a:t>
            </a: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ricavarne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utilizzabili sia a fine diagnostico e preventivo, sia per il monitoraggio della terapia medica.</a:t>
            </a:r>
          </a:p>
          <a:p>
            <a:pPr eaLnBrk="1" hangingPunct="1">
              <a:buFontTx/>
              <a:buNone/>
              <a:tabLst>
                <a:tab pos="1317625" algn="l"/>
              </a:tabLst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tabLst>
                <a:tab pos="1317625" algn="l"/>
              </a:tabLst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5"/>
          <p:cNvSpPr txBox="1">
            <a:spLocks noChangeArrowheads="1"/>
          </p:cNvSpPr>
          <p:nvPr/>
        </p:nvSpPr>
        <p:spPr bwMode="auto">
          <a:xfrm>
            <a:off x="1614603" y="476672"/>
            <a:ext cx="58528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alt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Corso integrato di </a:t>
            </a:r>
          </a:p>
          <a:p>
            <a:pPr algn="ctr" eaLnBrk="0" hangingPunct="0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“Medicina di Laboratorio</a:t>
            </a:r>
            <a:r>
              <a:rPr lang="it-IT" altLang="it-IT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it-IT" altLang="it-IT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22" name="Text Box 6"/>
          <p:cNvSpPr txBox="1">
            <a:spLocks noChangeArrowheads="1"/>
          </p:cNvSpPr>
          <p:nvPr/>
        </p:nvSpPr>
        <p:spPr bwMode="auto">
          <a:xfrm>
            <a:off x="467545" y="1677002"/>
            <a:ext cx="79928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it-IT" altLang="it-IT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3 insegnamenti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it-IT" altLang="it-I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it-IT" altLang="it-I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) Biochimica </a:t>
            </a:r>
            <a:r>
              <a:rPr lang="it-IT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Clinica</a:t>
            </a:r>
          </a:p>
          <a:p>
            <a:pPr eaLnBrk="0" hangingPunct="0"/>
            <a:endParaRPr lang="it-IT" alt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) Microbiologia </a:t>
            </a:r>
            <a:r>
              <a:rPr lang="it-IT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Clinica</a:t>
            </a:r>
          </a:p>
          <a:p>
            <a:pPr eaLnBrk="0" hangingPunct="0"/>
            <a:endParaRPr lang="it-IT" alt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) Patologia Clinica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4"/>
          <p:cNvSpPr txBox="1">
            <a:spLocks noChangeArrowheads="1"/>
          </p:cNvSpPr>
          <p:nvPr/>
        </p:nvSpPr>
        <p:spPr bwMode="auto">
          <a:xfrm>
            <a:off x="539552" y="1519624"/>
            <a:ext cx="6962402" cy="14773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800" b="1" i="1" dirty="0" smtClean="0">
                <a:solidFill>
                  <a:srgbClr val="000000"/>
                </a:solidFill>
                <a:latin typeface="+mn-lt"/>
              </a:rPr>
              <a:t>PERUGIA = TERNI Prof.ssa </a:t>
            </a:r>
            <a:r>
              <a:rPr lang="it-IT" altLang="it-IT" sz="1800" b="1" i="1" dirty="0">
                <a:solidFill>
                  <a:srgbClr val="000000"/>
                </a:solidFill>
                <a:latin typeface="+mn-lt"/>
              </a:rPr>
              <a:t>Antonella </a:t>
            </a:r>
            <a:r>
              <a:rPr lang="it-IT" altLang="it-IT" sz="1800" b="1" i="1" dirty="0" smtClean="0">
                <a:solidFill>
                  <a:srgbClr val="000000"/>
                </a:solidFill>
                <a:latin typeface="+mn-lt"/>
              </a:rPr>
              <a:t>Mencacci: MICROBIOLOGIA CLINICA</a:t>
            </a:r>
            <a:endParaRPr lang="it-IT" altLang="it-IT" sz="1800" dirty="0">
              <a:solidFill>
                <a:srgbClr val="000000"/>
              </a:solidFill>
              <a:latin typeface="+mn-lt"/>
            </a:endParaRPr>
          </a:p>
          <a:p>
            <a:r>
              <a:rPr lang="it-IT" altLang="it-IT" sz="1800" dirty="0" err="1">
                <a:solidFill>
                  <a:srgbClr val="000000"/>
                </a:solidFill>
                <a:latin typeface="+mn-lt"/>
              </a:rPr>
              <a:t>Tel</a:t>
            </a:r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: 075 578 4285</a:t>
            </a:r>
          </a:p>
          <a:p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e-mail: </a:t>
            </a:r>
            <a:r>
              <a:rPr lang="it-IT" altLang="it-IT" sz="1800" dirty="0">
                <a:solidFill>
                  <a:srgbClr val="000000"/>
                </a:solidFill>
                <a:latin typeface="+mn-lt"/>
                <a:hlinkClick r:id="rId2"/>
              </a:rPr>
              <a:t>antonella.mencacci@unipg.it</a:t>
            </a:r>
            <a:endParaRPr lang="it-IT" altLang="it-IT" sz="1800" dirty="0">
              <a:solidFill>
                <a:srgbClr val="000000"/>
              </a:solidFill>
              <a:latin typeface="+mn-lt"/>
            </a:endParaRPr>
          </a:p>
          <a:p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Orario ricevimento: 30 minuti dopo ogni </a:t>
            </a:r>
            <a:r>
              <a:rPr lang="it-IT" altLang="it-IT" sz="1800" dirty="0" smtClean="0">
                <a:solidFill>
                  <a:srgbClr val="000000"/>
                </a:solidFill>
                <a:latin typeface="+mn-lt"/>
              </a:rPr>
              <a:t>lezione</a:t>
            </a:r>
            <a:endParaRPr lang="it-IT" altLang="it-IT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2946" name="Text Box 5"/>
          <p:cNvSpPr txBox="1">
            <a:spLocks noChangeArrowheads="1"/>
          </p:cNvSpPr>
          <p:nvPr/>
        </p:nvSpPr>
        <p:spPr bwMode="auto">
          <a:xfrm>
            <a:off x="3616325" y="423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it-IT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947" name="Text Box 6"/>
          <p:cNvSpPr txBox="1">
            <a:spLocks noChangeArrowheads="1"/>
          </p:cNvSpPr>
          <p:nvPr/>
        </p:nvSpPr>
        <p:spPr bwMode="auto">
          <a:xfrm>
            <a:off x="3419475" y="549275"/>
            <a:ext cx="2330450" cy="6540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600" b="1">
                <a:solidFill>
                  <a:srgbClr val="000000"/>
                </a:solidFill>
                <a:latin typeface="Times New Roman" pitchFamily="18" charset="0"/>
              </a:rPr>
              <a:t>DOCENTI</a:t>
            </a:r>
          </a:p>
        </p:txBody>
      </p:sp>
      <p:sp>
        <p:nvSpPr>
          <p:cNvPr id="82948" name="Text Box 8"/>
          <p:cNvSpPr txBox="1">
            <a:spLocks noChangeArrowheads="1"/>
          </p:cNvSpPr>
          <p:nvPr/>
        </p:nvSpPr>
        <p:spPr bwMode="auto">
          <a:xfrm>
            <a:off x="539552" y="3285009"/>
            <a:ext cx="5738316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800" b="1" i="1" dirty="0" smtClean="0">
                <a:solidFill>
                  <a:srgbClr val="000000"/>
                </a:solidFill>
                <a:latin typeface="+mn-lt"/>
              </a:rPr>
              <a:t>PERUGIA = TERNI: Prof</a:t>
            </a:r>
            <a:r>
              <a:rPr lang="it-IT" altLang="it-IT" sz="1800" b="1" i="1" dirty="0">
                <a:solidFill>
                  <a:srgbClr val="000000"/>
                </a:solidFill>
                <a:latin typeface="+mn-lt"/>
              </a:rPr>
              <a:t>. Stefano </a:t>
            </a:r>
            <a:r>
              <a:rPr lang="it-IT" altLang="it-IT" sz="1800" b="1" i="1" dirty="0" smtClean="0">
                <a:solidFill>
                  <a:srgbClr val="000000"/>
                </a:solidFill>
                <a:latin typeface="+mn-lt"/>
              </a:rPr>
              <a:t>Brancorsini: PATOLOGIA CLINICA</a:t>
            </a:r>
            <a:endParaRPr lang="it-IT" altLang="it-IT" sz="1800" dirty="0">
              <a:solidFill>
                <a:srgbClr val="000000"/>
              </a:solidFill>
              <a:latin typeface="+mn-lt"/>
            </a:endParaRPr>
          </a:p>
          <a:p>
            <a:r>
              <a:rPr lang="it-IT" altLang="it-IT" sz="1800" dirty="0" err="1">
                <a:solidFill>
                  <a:srgbClr val="000000"/>
                </a:solidFill>
                <a:latin typeface="+mn-lt"/>
              </a:rPr>
              <a:t>Tel</a:t>
            </a:r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: 0744 202820</a:t>
            </a:r>
          </a:p>
          <a:p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e-mail: </a:t>
            </a:r>
            <a:r>
              <a:rPr lang="it-IT" altLang="it-IT" sz="1800" dirty="0" smtClean="0">
                <a:solidFill>
                  <a:srgbClr val="000000"/>
                </a:solidFill>
                <a:latin typeface="+mn-lt"/>
                <a:hlinkClick r:id="rId3"/>
              </a:rPr>
              <a:t>stefano.brancorsini@unipg.it</a:t>
            </a:r>
            <a:endParaRPr lang="it-IT" altLang="it-IT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539552" y="4724872"/>
            <a:ext cx="6840760" cy="14773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800" b="1" i="1" dirty="0">
                <a:solidFill>
                  <a:srgbClr val="000000"/>
                </a:solidFill>
                <a:latin typeface="+mn-lt"/>
              </a:rPr>
              <a:t>PERUGIA</a:t>
            </a:r>
            <a:r>
              <a:rPr lang="it-IT" altLang="it-IT" sz="1800" b="1" dirty="0">
                <a:solidFill>
                  <a:srgbClr val="000000"/>
                </a:solidFill>
                <a:latin typeface="+mn-lt"/>
              </a:rPr>
              <a:t>: Prof. Paolo </a:t>
            </a:r>
            <a:r>
              <a:rPr lang="it-IT" altLang="it-IT" sz="1800" b="1" dirty="0" err="1">
                <a:solidFill>
                  <a:srgbClr val="000000"/>
                </a:solidFill>
                <a:latin typeface="+mn-lt"/>
              </a:rPr>
              <a:t>Gorello</a:t>
            </a:r>
            <a:endParaRPr lang="it-IT" altLang="it-IT" sz="1800" b="1" dirty="0">
              <a:solidFill>
                <a:srgbClr val="000000"/>
              </a:solidFill>
              <a:latin typeface="+mn-lt"/>
            </a:endParaRPr>
          </a:p>
          <a:p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e-mail: </a:t>
            </a:r>
            <a:r>
              <a:rPr lang="it-IT" altLang="it-IT" sz="1800" dirty="0" smtClean="0">
                <a:solidFill>
                  <a:srgbClr val="000000"/>
                </a:solidFill>
                <a:latin typeface="+mn-lt"/>
                <a:hlinkClick r:id="rId4"/>
              </a:rPr>
              <a:t>paolo.gorello@unipg.it</a:t>
            </a:r>
            <a:endParaRPr lang="it-IT" altLang="it-IT" sz="1800" dirty="0" smtClean="0">
              <a:solidFill>
                <a:srgbClr val="000000"/>
              </a:solidFill>
              <a:latin typeface="+mn-lt"/>
            </a:endParaRPr>
          </a:p>
          <a:p>
            <a:endParaRPr lang="it-IT" altLang="it-IT" sz="1800" dirty="0">
              <a:solidFill>
                <a:srgbClr val="000000"/>
              </a:solidFill>
              <a:latin typeface="+mn-lt"/>
            </a:endParaRPr>
          </a:p>
          <a:p>
            <a:r>
              <a:rPr lang="it-IT" altLang="it-IT" sz="1800" b="1" i="1" dirty="0" smtClean="0">
                <a:solidFill>
                  <a:srgbClr val="000000"/>
                </a:solidFill>
                <a:latin typeface="+mn-lt"/>
              </a:rPr>
              <a:t>TERNI: Prof.ssa </a:t>
            </a:r>
            <a:r>
              <a:rPr lang="it-IT" sz="1800" b="1" i="1" dirty="0" err="1">
                <a:latin typeface="+mn-lt"/>
              </a:rPr>
              <a:t>Oxana</a:t>
            </a:r>
            <a:r>
              <a:rPr lang="it-IT" sz="1800" b="1" i="1" dirty="0">
                <a:latin typeface="+mn-lt"/>
              </a:rPr>
              <a:t> </a:t>
            </a:r>
            <a:r>
              <a:rPr lang="it-IT" sz="1800" b="1" i="1" dirty="0" err="1" smtClean="0">
                <a:latin typeface="+mn-lt"/>
              </a:rPr>
              <a:t>Bereshchenko</a:t>
            </a:r>
            <a:r>
              <a:rPr lang="it-IT" sz="1800" b="1" i="1" dirty="0" smtClean="0">
                <a:latin typeface="+mn-lt"/>
              </a:rPr>
              <a:t>: BIOCHIMICA CLINICA</a:t>
            </a:r>
            <a:endParaRPr lang="it-IT" sz="1800" b="1" i="1" dirty="0">
              <a:latin typeface="+mn-lt"/>
            </a:endParaRPr>
          </a:p>
          <a:p>
            <a:r>
              <a:rPr lang="it-IT" altLang="it-IT" sz="1800" dirty="0" smtClean="0">
                <a:solidFill>
                  <a:srgbClr val="000000"/>
                </a:solidFill>
                <a:latin typeface="+mn-lt"/>
              </a:rPr>
              <a:t>e-mail</a:t>
            </a:r>
            <a:r>
              <a:rPr lang="it-IT" altLang="it-IT" sz="1800" dirty="0">
                <a:solidFill>
                  <a:srgbClr val="000000"/>
                </a:solidFill>
                <a:latin typeface="+mn-lt"/>
              </a:rPr>
              <a:t>: </a:t>
            </a:r>
            <a:r>
              <a:rPr lang="it-IT" altLang="it-IT" sz="1800" dirty="0" err="1">
                <a:solidFill>
                  <a:srgbClr val="000000"/>
                </a:solidFill>
                <a:latin typeface="+mn-lt"/>
                <a:hlinkClick r:id="rId4"/>
              </a:rPr>
              <a:t>Oxana</a:t>
            </a:r>
            <a:r>
              <a:rPr lang="it-IT" altLang="it-IT" sz="1800" dirty="0">
                <a:solidFill>
                  <a:srgbClr val="000000"/>
                </a:solidFill>
                <a:latin typeface="+mn-lt"/>
                <a:hlinkClick r:id="rId4"/>
              </a:rPr>
              <a:t> </a:t>
            </a:r>
            <a:r>
              <a:rPr lang="it-IT" altLang="it-IT" sz="1800" dirty="0" smtClean="0">
                <a:solidFill>
                  <a:srgbClr val="000000"/>
                </a:solidFill>
                <a:latin typeface="+mn-lt"/>
                <a:hlinkClick r:id="rId5"/>
              </a:rPr>
              <a:t>Bereshchenko@unipg.it</a:t>
            </a:r>
            <a:endParaRPr lang="it-IT" altLang="it-IT" sz="1800" dirty="0" smtClean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4"/>
          <p:cNvSpPr txBox="1">
            <a:spLocks noChangeArrowheads="1"/>
          </p:cNvSpPr>
          <p:nvPr/>
        </p:nvSpPr>
        <p:spPr bwMode="auto">
          <a:xfrm>
            <a:off x="539552" y="1484784"/>
            <a:ext cx="6962402" cy="14773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800" b="1" i="1" dirty="0" smtClean="0">
                <a:solidFill>
                  <a:srgbClr val="000000"/>
                </a:solidFill>
                <a:latin typeface="Arial"/>
              </a:rPr>
              <a:t>PG e TR: Prof.ssa </a:t>
            </a:r>
            <a:r>
              <a:rPr lang="it-IT" altLang="it-IT" sz="1800" b="1" i="1" dirty="0">
                <a:solidFill>
                  <a:srgbClr val="000000"/>
                </a:solidFill>
                <a:latin typeface="Arial"/>
              </a:rPr>
              <a:t>Antonella </a:t>
            </a:r>
            <a:r>
              <a:rPr lang="it-IT" altLang="it-IT" sz="1800" b="1" i="1" dirty="0" smtClean="0">
                <a:solidFill>
                  <a:srgbClr val="000000"/>
                </a:solidFill>
                <a:latin typeface="Arial"/>
              </a:rPr>
              <a:t>Mencacci: MICROBIOLOGIA CLINICA</a:t>
            </a:r>
            <a:endParaRPr lang="it-IT" altLang="it-IT" sz="1800" dirty="0">
              <a:solidFill>
                <a:srgbClr val="000000"/>
              </a:solidFill>
              <a:latin typeface="Arial"/>
            </a:endParaRPr>
          </a:p>
          <a:p>
            <a:r>
              <a:rPr lang="it-IT" altLang="it-IT" sz="1800" dirty="0" err="1">
                <a:solidFill>
                  <a:srgbClr val="000000"/>
                </a:solidFill>
                <a:latin typeface="Arial"/>
              </a:rPr>
              <a:t>Tel</a:t>
            </a:r>
            <a:r>
              <a:rPr lang="it-IT" altLang="it-IT" sz="1800" dirty="0">
                <a:solidFill>
                  <a:srgbClr val="000000"/>
                </a:solidFill>
                <a:latin typeface="Arial"/>
              </a:rPr>
              <a:t>: 075 578 4285</a:t>
            </a:r>
          </a:p>
          <a:p>
            <a:r>
              <a:rPr lang="it-IT" altLang="it-IT" sz="1800" dirty="0">
                <a:solidFill>
                  <a:srgbClr val="000000"/>
                </a:solidFill>
                <a:latin typeface="Arial"/>
              </a:rPr>
              <a:t>e-mail: </a:t>
            </a:r>
            <a:r>
              <a:rPr lang="it-IT" altLang="it-IT" sz="1800" dirty="0">
                <a:solidFill>
                  <a:srgbClr val="000000"/>
                </a:solidFill>
                <a:latin typeface="Arial"/>
                <a:hlinkClick r:id="rId2"/>
              </a:rPr>
              <a:t>antonella.mencacci@unipg.it</a:t>
            </a:r>
            <a:endParaRPr lang="it-IT" altLang="it-IT" sz="1800" dirty="0">
              <a:solidFill>
                <a:srgbClr val="000000"/>
              </a:solidFill>
              <a:latin typeface="Arial"/>
            </a:endParaRPr>
          </a:p>
          <a:p>
            <a:r>
              <a:rPr lang="it-IT" altLang="it-IT" sz="1800" dirty="0">
                <a:solidFill>
                  <a:srgbClr val="000000"/>
                </a:solidFill>
                <a:latin typeface="Arial"/>
              </a:rPr>
              <a:t>Orario ricevimento: 30 minuti dopo ogni </a:t>
            </a:r>
            <a:r>
              <a:rPr lang="it-IT" altLang="it-IT" sz="1800" dirty="0" smtClean="0">
                <a:solidFill>
                  <a:srgbClr val="000000"/>
                </a:solidFill>
                <a:latin typeface="Arial"/>
              </a:rPr>
              <a:t>lezione</a:t>
            </a:r>
            <a:endParaRPr lang="it-IT" altLang="it-IT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946" name="Text Box 5"/>
          <p:cNvSpPr txBox="1">
            <a:spLocks noChangeArrowheads="1"/>
          </p:cNvSpPr>
          <p:nvPr/>
        </p:nvSpPr>
        <p:spPr bwMode="auto">
          <a:xfrm>
            <a:off x="3616325" y="423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it-IT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947" name="Text Box 6"/>
          <p:cNvSpPr txBox="1">
            <a:spLocks noChangeArrowheads="1"/>
          </p:cNvSpPr>
          <p:nvPr/>
        </p:nvSpPr>
        <p:spPr bwMode="auto">
          <a:xfrm>
            <a:off x="3419475" y="549275"/>
            <a:ext cx="2330450" cy="6540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600" b="1">
                <a:solidFill>
                  <a:srgbClr val="000000"/>
                </a:solidFill>
                <a:latin typeface="Times New Roman" pitchFamily="18" charset="0"/>
              </a:rPr>
              <a:t>DOCENTI</a:t>
            </a:r>
          </a:p>
        </p:txBody>
      </p:sp>
      <p:sp>
        <p:nvSpPr>
          <p:cNvPr id="82948" name="Text Box 8"/>
          <p:cNvSpPr txBox="1">
            <a:spLocks noChangeArrowheads="1"/>
          </p:cNvSpPr>
          <p:nvPr/>
        </p:nvSpPr>
        <p:spPr bwMode="auto">
          <a:xfrm>
            <a:off x="539552" y="3285009"/>
            <a:ext cx="5738316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800" b="1" i="1" dirty="0" smtClean="0">
                <a:solidFill>
                  <a:srgbClr val="000000"/>
                </a:solidFill>
                <a:latin typeface="Arial"/>
              </a:rPr>
              <a:t>PG e TR: Prof</a:t>
            </a:r>
            <a:r>
              <a:rPr lang="it-IT" altLang="it-IT" sz="1800" b="1" i="1" dirty="0">
                <a:solidFill>
                  <a:srgbClr val="000000"/>
                </a:solidFill>
                <a:latin typeface="Arial"/>
              </a:rPr>
              <a:t>. Stefano </a:t>
            </a:r>
            <a:r>
              <a:rPr lang="it-IT" altLang="it-IT" sz="1800" b="1" i="1" dirty="0" smtClean="0">
                <a:solidFill>
                  <a:srgbClr val="000000"/>
                </a:solidFill>
                <a:latin typeface="Arial"/>
              </a:rPr>
              <a:t>Brancorsini: PATOLOGIA CLINICA</a:t>
            </a:r>
            <a:endParaRPr lang="it-IT" altLang="it-IT" sz="1800" dirty="0">
              <a:solidFill>
                <a:srgbClr val="000000"/>
              </a:solidFill>
              <a:latin typeface="Arial"/>
            </a:endParaRPr>
          </a:p>
          <a:p>
            <a:r>
              <a:rPr lang="it-IT" altLang="it-IT" sz="1800" dirty="0" err="1">
                <a:solidFill>
                  <a:srgbClr val="000000"/>
                </a:solidFill>
                <a:latin typeface="Arial"/>
              </a:rPr>
              <a:t>Tel</a:t>
            </a:r>
            <a:r>
              <a:rPr lang="it-IT" altLang="it-IT" sz="1800" dirty="0">
                <a:solidFill>
                  <a:srgbClr val="000000"/>
                </a:solidFill>
                <a:latin typeface="Arial"/>
              </a:rPr>
              <a:t>: 0744 202820</a:t>
            </a:r>
          </a:p>
          <a:p>
            <a:r>
              <a:rPr lang="it-IT" altLang="it-IT" sz="1800" dirty="0">
                <a:solidFill>
                  <a:srgbClr val="000000"/>
                </a:solidFill>
                <a:latin typeface="Arial"/>
              </a:rPr>
              <a:t>e-mail: </a:t>
            </a:r>
            <a:r>
              <a:rPr lang="it-IT" altLang="it-IT" sz="1800" dirty="0" smtClean="0">
                <a:solidFill>
                  <a:srgbClr val="000000"/>
                </a:solidFill>
                <a:latin typeface="Arial"/>
                <a:hlinkClick r:id="rId3"/>
              </a:rPr>
              <a:t>stefano.brancorsini@unipg.it</a:t>
            </a:r>
            <a:endParaRPr lang="it-IT" altLang="it-IT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61194" y="4722346"/>
            <a:ext cx="6840760" cy="175432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800" b="1" i="1" dirty="0" smtClean="0">
                <a:solidFill>
                  <a:srgbClr val="000000"/>
                </a:solidFill>
                <a:latin typeface="Arial"/>
              </a:rPr>
              <a:t>TR: Prof.ssa </a:t>
            </a:r>
            <a:r>
              <a:rPr lang="it-IT" sz="1800" b="1" i="1" dirty="0" err="1">
                <a:solidFill>
                  <a:srgbClr val="000000"/>
                </a:solidFill>
                <a:latin typeface="Arial"/>
              </a:rPr>
              <a:t>Oxana</a:t>
            </a:r>
            <a:r>
              <a:rPr lang="it-IT" sz="1800" b="1" i="1" dirty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1800" b="1" i="1" dirty="0" err="1" smtClean="0">
                <a:solidFill>
                  <a:srgbClr val="000000"/>
                </a:solidFill>
                <a:latin typeface="Arial"/>
              </a:rPr>
              <a:t>Bereshchenko</a:t>
            </a:r>
            <a:r>
              <a:rPr lang="it-IT" sz="1800" b="1" i="1" dirty="0" smtClean="0">
                <a:solidFill>
                  <a:srgbClr val="000000"/>
                </a:solidFill>
                <a:latin typeface="Arial"/>
              </a:rPr>
              <a:t>: BIOCHIMICA CLINICA</a:t>
            </a:r>
            <a:endParaRPr lang="it-IT" sz="1800" b="1" i="1" dirty="0">
              <a:solidFill>
                <a:srgbClr val="000000"/>
              </a:solidFill>
              <a:latin typeface="Arial"/>
            </a:endParaRPr>
          </a:p>
          <a:p>
            <a:r>
              <a:rPr lang="it-IT" altLang="it-IT" sz="1800" dirty="0" smtClean="0">
                <a:solidFill>
                  <a:srgbClr val="000000"/>
                </a:solidFill>
                <a:latin typeface="Arial"/>
              </a:rPr>
              <a:t>e-mail</a:t>
            </a:r>
            <a:r>
              <a:rPr lang="it-IT" altLang="it-IT" sz="1800" dirty="0">
                <a:solidFill>
                  <a:srgbClr val="000000"/>
                </a:solidFill>
                <a:latin typeface="Arial"/>
              </a:rPr>
              <a:t>: </a:t>
            </a:r>
            <a:r>
              <a:rPr lang="it-IT" altLang="it-IT" sz="1800" dirty="0" err="1">
                <a:solidFill>
                  <a:srgbClr val="000000"/>
                </a:solidFill>
                <a:latin typeface="Arial"/>
                <a:hlinkClick r:id="rId4"/>
              </a:rPr>
              <a:t>Oxana</a:t>
            </a:r>
            <a:r>
              <a:rPr lang="it-IT" altLang="it-IT" sz="1800" dirty="0">
                <a:solidFill>
                  <a:srgbClr val="000000"/>
                </a:solidFill>
                <a:latin typeface="Arial"/>
                <a:hlinkClick r:id="rId4"/>
              </a:rPr>
              <a:t> </a:t>
            </a:r>
            <a:r>
              <a:rPr lang="it-IT" altLang="it-IT" sz="1800" dirty="0" smtClean="0">
                <a:solidFill>
                  <a:srgbClr val="000000"/>
                </a:solidFill>
                <a:latin typeface="Arial"/>
                <a:hlinkClick r:id="rId5"/>
              </a:rPr>
              <a:t>Bereshchenko@unipg.it</a:t>
            </a:r>
            <a:endParaRPr lang="it-IT" altLang="it-IT" sz="1800" dirty="0" smtClean="0">
              <a:solidFill>
                <a:srgbClr val="000000"/>
              </a:solidFill>
              <a:latin typeface="Arial"/>
            </a:endParaRPr>
          </a:p>
          <a:p>
            <a:endParaRPr lang="it-IT" altLang="it-IT" sz="1800" dirty="0">
              <a:solidFill>
                <a:srgbClr val="000000"/>
              </a:solidFill>
              <a:latin typeface="Arial"/>
            </a:endParaRPr>
          </a:p>
          <a:p>
            <a:r>
              <a:rPr lang="it-IT" altLang="it-IT" sz="1800" b="1" dirty="0" smtClean="0">
                <a:solidFill>
                  <a:srgbClr val="000000"/>
                </a:solidFill>
                <a:latin typeface="Arial"/>
              </a:rPr>
              <a:t>PG: </a:t>
            </a:r>
            <a:r>
              <a:rPr lang="it-IT" altLang="it-IT" sz="1800" b="1" i="1" dirty="0" smtClean="0">
                <a:solidFill>
                  <a:srgbClr val="000000"/>
                </a:solidFill>
                <a:latin typeface="Arial"/>
              </a:rPr>
              <a:t>Prof Paolo </a:t>
            </a:r>
            <a:r>
              <a:rPr lang="it-IT" altLang="it-IT" sz="1800" b="1" i="1" dirty="0" err="1">
                <a:solidFill>
                  <a:srgbClr val="000000"/>
                </a:solidFill>
                <a:latin typeface="Arial"/>
              </a:rPr>
              <a:t>G</a:t>
            </a:r>
            <a:r>
              <a:rPr lang="it-IT" altLang="it-IT" sz="1800" b="1" i="1" dirty="0" err="1" smtClean="0">
                <a:solidFill>
                  <a:srgbClr val="000000"/>
                </a:solidFill>
                <a:latin typeface="Arial"/>
              </a:rPr>
              <a:t>orello</a:t>
            </a:r>
            <a:endParaRPr lang="it-IT" altLang="it-IT" sz="1800" b="1" i="1" dirty="0" smtClean="0">
              <a:solidFill>
                <a:srgbClr val="000000"/>
              </a:solidFill>
              <a:latin typeface="Arial"/>
            </a:endParaRPr>
          </a:p>
          <a:p>
            <a:r>
              <a:rPr lang="it-IT" altLang="it-IT" sz="1800" dirty="0" smtClean="0">
                <a:solidFill>
                  <a:srgbClr val="000000"/>
                </a:solidFill>
                <a:latin typeface="Arial"/>
              </a:rPr>
              <a:t>E-mail </a:t>
            </a:r>
            <a:r>
              <a:rPr lang="it-IT" altLang="it-IT" sz="1800" dirty="0" smtClean="0">
                <a:solidFill>
                  <a:srgbClr val="000000"/>
                </a:solidFill>
                <a:latin typeface="Arial"/>
                <a:hlinkClick r:id="rId4"/>
              </a:rPr>
              <a:t>paolo.gorello@unipg.it</a:t>
            </a:r>
            <a:endParaRPr lang="it-IT" altLang="it-IT" sz="1800" dirty="0" smtClean="0">
              <a:solidFill>
                <a:srgbClr val="000000"/>
              </a:solidFill>
              <a:latin typeface="Arial"/>
            </a:endParaRPr>
          </a:p>
          <a:p>
            <a:endParaRPr lang="it-IT" altLang="it-IT" sz="18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25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ttangolo 2"/>
          <p:cNvSpPr>
            <a:spLocks noChangeArrowheads="1"/>
          </p:cNvSpPr>
          <p:nvPr/>
        </p:nvSpPr>
        <p:spPr bwMode="auto">
          <a:xfrm>
            <a:off x="395288" y="260350"/>
            <a:ext cx="83883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sz="4400" b="1">
                <a:solidFill>
                  <a:srgbClr val="FF0000"/>
                </a:solidFill>
                <a:latin typeface="Times"/>
              </a:rPr>
              <a:t>Corso Integrato: </a:t>
            </a:r>
          </a:p>
          <a:p>
            <a:pPr algn="ctr" eaLnBrk="0" hangingPunct="0"/>
            <a:r>
              <a:rPr lang="it-IT" sz="4400" b="1">
                <a:solidFill>
                  <a:srgbClr val="FF0000"/>
                </a:solidFill>
                <a:latin typeface="Times"/>
              </a:rPr>
              <a:t>MEDICINA DI LABORATORIO</a:t>
            </a:r>
          </a:p>
        </p:txBody>
      </p:sp>
      <p:sp>
        <p:nvSpPr>
          <p:cNvPr id="83970" name="CasellaDiTesto 4"/>
          <p:cNvSpPr txBox="1">
            <a:spLocks noChangeArrowheads="1"/>
          </p:cNvSpPr>
          <p:nvPr/>
        </p:nvSpPr>
        <p:spPr bwMode="auto">
          <a:xfrm>
            <a:off x="2843213" y="2433638"/>
            <a:ext cx="3313112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/>
              <a:t>BIOCHIMICA CLINICA</a:t>
            </a:r>
          </a:p>
        </p:txBody>
      </p:sp>
      <p:sp>
        <p:nvSpPr>
          <p:cNvPr id="83971" name="CasellaDiTesto 7"/>
          <p:cNvSpPr txBox="1">
            <a:spLocks noChangeArrowheads="1"/>
          </p:cNvSpPr>
          <p:nvPr/>
        </p:nvSpPr>
        <p:spPr bwMode="auto">
          <a:xfrm>
            <a:off x="827088" y="4233863"/>
            <a:ext cx="2592387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/>
              <a:t>MICROBIOLOGIA CLINICA </a:t>
            </a:r>
          </a:p>
        </p:txBody>
      </p:sp>
      <p:cxnSp>
        <p:nvCxnSpPr>
          <p:cNvPr id="83972" name="Connettore 1 9"/>
          <p:cNvCxnSpPr>
            <a:cxnSpLocks noChangeShapeType="1"/>
          </p:cNvCxnSpPr>
          <p:nvPr/>
        </p:nvCxnSpPr>
        <p:spPr bwMode="auto">
          <a:xfrm>
            <a:off x="3635375" y="2833688"/>
            <a:ext cx="0" cy="8239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3973" name="CasellaDiTesto 10"/>
          <p:cNvSpPr txBox="1">
            <a:spLocks noChangeArrowheads="1"/>
          </p:cNvSpPr>
          <p:nvPr/>
        </p:nvSpPr>
        <p:spPr bwMode="auto">
          <a:xfrm>
            <a:off x="5724525" y="4221163"/>
            <a:ext cx="2592388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/>
              <a:t>PATOLOGIA CLINICA</a:t>
            </a:r>
          </a:p>
        </p:txBody>
      </p:sp>
      <p:cxnSp>
        <p:nvCxnSpPr>
          <p:cNvPr id="83974" name="Connettore 1 12"/>
          <p:cNvCxnSpPr>
            <a:cxnSpLocks noChangeShapeType="1"/>
          </p:cNvCxnSpPr>
          <p:nvPr/>
        </p:nvCxnSpPr>
        <p:spPr bwMode="auto">
          <a:xfrm>
            <a:off x="2124075" y="3657600"/>
            <a:ext cx="48958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3975" name="Connettore 1 14"/>
          <p:cNvCxnSpPr>
            <a:cxnSpLocks noChangeShapeType="1"/>
          </p:cNvCxnSpPr>
          <p:nvPr/>
        </p:nvCxnSpPr>
        <p:spPr bwMode="auto">
          <a:xfrm>
            <a:off x="2124075" y="3657600"/>
            <a:ext cx="0" cy="5762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3976" name="Connettore 1 15"/>
          <p:cNvCxnSpPr>
            <a:cxnSpLocks noChangeShapeType="1"/>
          </p:cNvCxnSpPr>
          <p:nvPr/>
        </p:nvCxnSpPr>
        <p:spPr bwMode="auto">
          <a:xfrm>
            <a:off x="7019925" y="3657600"/>
            <a:ext cx="0" cy="5762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3977" name="CasellaDiTesto 16"/>
          <p:cNvSpPr txBox="1">
            <a:spLocks noChangeArrowheads="1"/>
          </p:cNvSpPr>
          <p:nvPr/>
        </p:nvSpPr>
        <p:spPr bwMode="auto">
          <a:xfrm>
            <a:off x="3779838" y="2997200"/>
            <a:ext cx="5113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1400" dirty="0"/>
              <a:t>(</a:t>
            </a:r>
            <a:r>
              <a:rPr lang="it-IT" sz="1400" b="1" dirty="0"/>
              <a:t>esame </a:t>
            </a:r>
            <a:r>
              <a:rPr lang="it-IT" sz="1400" b="1" dirty="0" smtClean="0">
                <a:solidFill>
                  <a:srgbClr val="FF0000"/>
                </a:solidFill>
              </a:rPr>
              <a:t>propedeutico</a:t>
            </a:r>
            <a:r>
              <a:rPr lang="it-IT" sz="1400" dirty="0" smtClean="0"/>
              <a:t> </a:t>
            </a:r>
            <a:r>
              <a:rPr lang="it-IT" sz="1400" dirty="0"/>
              <a:t>per gli altri moduli)</a:t>
            </a:r>
          </a:p>
        </p:txBody>
      </p:sp>
      <p:sp>
        <p:nvSpPr>
          <p:cNvPr id="83978" name="CasellaDiTesto 17"/>
          <p:cNvSpPr txBox="1">
            <a:spLocks noChangeArrowheads="1"/>
          </p:cNvSpPr>
          <p:nvPr/>
        </p:nvSpPr>
        <p:spPr bwMode="auto">
          <a:xfrm>
            <a:off x="3348038" y="5300663"/>
            <a:ext cx="287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sz="1600" b="1"/>
              <a:t>Esame orale congiunto o separato</a:t>
            </a:r>
          </a:p>
        </p:txBody>
      </p:sp>
      <p:sp>
        <p:nvSpPr>
          <p:cNvPr id="83979" name="Freccia circolare a destra 18"/>
          <p:cNvSpPr>
            <a:spLocks noChangeArrowheads="1"/>
          </p:cNvSpPr>
          <p:nvPr/>
        </p:nvSpPr>
        <p:spPr bwMode="auto">
          <a:xfrm>
            <a:off x="2987675" y="5084763"/>
            <a:ext cx="288925" cy="431800"/>
          </a:xfrm>
          <a:prstGeom prst="curvedRightArrow">
            <a:avLst>
              <a:gd name="adj1" fmla="val 24908"/>
              <a:gd name="adj2" fmla="val 4981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83980" name="Freccia circolare a sinistra 19"/>
          <p:cNvSpPr>
            <a:spLocks noChangeArrowheads="1"/>
          </p:cNvSpPr>
          <p:nvPr/>
        </p:nvSpPr>
        <p:spPr bwMode="auto">
          <a:xfrm>
            <a:off x="6156325" y="5084763"/>
            <a:ext cx="287338" cy="431800"/>
          </a:xfrm>
          <a:prstGeom prst="curvedLeftArrow">
            <a:avLst>
              <a:gd name="adj1" fmla="val 25088"/>
              <a:gd name="adj2" fmla="val 50175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7633</TotalTime>
  <Words>202</Words>
  <Application>Microsoft Office PowerPoint</Application>
  <PresentationFormat>Presentazione su schermo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Blank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</dc:creator>
  <cp:lastModifiedBy>sony vaio</cp:lastModifiedBy>
  <cp:revision>647</cp:revision>
  <cp:lastPrinted>2004-03-02T21:42:33Z</cp:lastPrinted>
  <dcterms:created xsi:type="dcterms:W3CDTF">2004-03-02T19:48:08Z</dcterms:created>
  <dcterms:modified xsi:type="dcterms:W3CDTF">2017-01-10T08:14:26Z</dcterms:modified>
</cp:coreProperties>
</file>